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72" r:id="rId11"/>
  </p:sldIdLst>
  <p:sldSz cx="12188825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 autoAdjust="0"/>
  </p:normalViewPr>
  <p:slideViewPr>
    <p:cSldViewPr>
      <p:cViewPr varScale="1">
        <p:scale>
          <a:sx n="131" d="100"/>
          <a:sy n="131" d="100"/>
        </p:scale>
        <p:origin x="376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02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3A5665-482E-46ED-A1B5-AB2C06F10E85}" type="datetime1">
              <a:rPr lang="en-GB" smtClean="0"/>
              <a:t>05/11/2019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CA1B51-1237-456D-8BC1-C19125EBA307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425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18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E5DBA1-31EC-4E13-A559-3F6A15A9DDF3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40B308-5485-484B-A044-F04E5B01C16B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5C3777-71CB-4DA0-AE5F-8F3FCA8E600F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C2E3A5-CA5E-464D-8376-1CD4960E3802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8B3EE-C738-43B7-8899-2D0306BB6A47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73BFB9-B3A3-4DB2-B691-9731E948CE4F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F9B8D3-8F5B-4A4B-91B5-985F23A280BC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8A87C0-2D20-4F87-9DDB-B3B784B97F3C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6B5E91-5C1E-4647-A3E3-084122359154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F0AA5D-92AB-417C-89E0-60AED5C70900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36C87F6-986D-49E6-AF40-1B3A1EE8064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A776E5D-33A8-4F96-98DE-CF5A4E0F81EE}" type="datetime1">
              <a:rPr lang="en-GB" noProof="0" smtClean="0"/>
              <a:t>05/11/2019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36C87F6-986D-49E6-AF40-1B3A1EE8064D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Find the best location to open new coffee shop in Singapore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The Problem of the Neighbourhoods Project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conclusion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4920734"/>
              </p:ext>
            </p:extLst>
          </p:nvPr>
        </p:nvGraphicFramePr>
        <p:xfrm>
          <a:off x="1233488" y="1828800"/>
          <a:ext cx="9613452" cy="2209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4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4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4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rtl="0"/>
                      <a:r>
                        <a:rPr lang="en-GB" noProof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Distance to City Centre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rtl="0"/>
                      <a:r>
                        <a:rPr lang="en-GB" noProof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SG" dirty="0"/>
                        <a:t>101 Liang </a:t>
                      </a:r>
                      <a:r>
                        <a:rPr lang="en-SG" dirty="0" err="1"/>
                        <a:t>Seah</a:t>
                      </a:r>
                      <a:r>
                        <a:rPr lang="en-SG" dirty="0"/>
                        <a:t> St 189025 </a:t>
                      </a:r>
                      <a:endParaRPr lang="en-GB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0.8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rtl="0"/>
                      <a:r>
                        <a:rPr lang="en-GB" noProof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SG" dirty="0" err="1"/>
                        <a:t>Opp</a:t>
                      </a:r>
                      <a:r>
                        <a:rPr lang="en-SG" dirty="0"/>
                        <a:t> </a:t>
                      </a:r>
                      <a:r>
                        <a:rPr lang="en-SG" dirty="0" err="1"/>
                        <a:t>S'pore</a:t>
                      </a:r>
                      <a:r>
                        <a:rPr lang="en-SG" dirty="0"/>
                        <a:t> Cricket Club </a:t>
                      </a:r>
                      <a:endParaRPr lang="en-GB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0.5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rtl="0"/>
                      <a:r>
                        <a:rPr lang="en-GB" noProof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SG" dirty="0"/>
                        <a:t>40 Canning Rise </a:t>
                      </a:r>
                      <a:endParaRPr lang="en-GB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noProof="0" dirty="0"/>
                        <a:t>0.6 km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5781A1-FB61-4049-9C93-BDAB1BEC8855}"/>
              </a:ext>
            </a:extLst>
          </p:cNvPr>
          <p:cNvSpPr txBox="1"/>
          <p:nvPr/>
        </p:nvSpPr>
        <p:spPr>
          <a:xfrm>
            <a:off x="1207587" y="4581128"/>
            <a:ext cx="97536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above three are </a:t>
            </a:r>
            <a:r>
              <a:rPr lang="en-US" sz="2400" b="1" dirty="0"/>
              <a:t>the selected top locations </a:t>
            </a:r>
            <a:r>
              <a:rPr lang="en-US" sz="2400" dirty="0"/>
              <a:t>to open a new coffee shop.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Thank you for your interests in this project!</a:t>
            </a:r>
          </a:p>
        </p:txBody>
      </p:sp>
    </p:spTree>
    <p:extLst>
      <p:ext uri="{BB962C8B-B14F-4D97-AF65-F5344CB8AC3E}">
        <p14:creationId xmlns:p14="http://schemas.microsoft.com/office/powerpoint/2010/main" val="23103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The business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SG" dirty="0"/>
              <a:t>This project aims to find the optimal location for a new </a:t>
            </a:r>
            <a:r>
              <a:rPr lang="en-SG" b="1" dirty="0"/>
              <a:t>coffee shop</a:t>
            </a:r>
            <a:r>
              <a:rPr lang="en-SG" dirty="0"/>
              <a:t> in </a:t>
            </a:r>
            <a:r>
              <a:rPr lang="en-SG" b="1" dirty="0"/>
              <a:t>Singapore</a:t>
            </a:r>
            <a:r>
              <a:rPr lang="en-SG" dirty="0"/>
              <a:t>. </a:t>
            </a:r>
          </a:p>
          <a:p>
            <a:r>
              <a:rPr lang="en-SG" dirty="0"/>
              <a:t>The main audience will be </a:t>
            </a:r>
            <a:r>
              <a:rPr lang="en-SG" b="1" dirty="0"/>
              <a:t>the stakeholders</a:t>
            </a:r>
            <a:r>
              <a:rPr lang="en-SG" dirty="0"/>
              <a:t> of the project.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68A28C-DF7B-AC4B-AC59-1AAD3DAB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3573016"/>
            <a:ext cx="4876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AD7EF-EB0F-AA41-BABE-0C1237210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380" y="3573017"/>
            <a:ext cx="37667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1D88-8DCF-9B4D-A082-12ED78B4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BE9BC-07F5-D449-B0D7-7BD679A63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 will try to find locations that are not already crowded with coffee shops, and are close to the city centre.</a:t>
            </a:r>
          </a:p>
          <a:p>
            <a:r>
              <a:rPr lang="en-SG" dirty="0"/>
              <a:t>Based on the goal of this project, we will need to identify:</a:t>
            </a:r>
          </a:p>
          <a:p>
            <a:pPr marL="502920" indent="-457200">
              <a:buFont typeface="+mj-lt"/>
              <a:buAutoNum type="arabicPeriod"/>
            </a:pPr>
            <a:r>
              <a:rPr lang="en-SG" dirty="0"/>
              <a:t>number of existing coffee shops in the neighbourhood</a:t>
            </a:r>
          </a:p>
          <a:p>
            <a:pPr marL="502920" indent="-457200">
              <a:buFont typeface="+mj-lt"/>
              <a:buAutoNum type="arabicPeriod"/>
            </a:pPr>
            <a:r>
              <a:rPr lang="en-SG" dirty="0"/>
              <a:t>number of and distance to coffee shops in the neighbourhood, if any, and</a:t>
            </a:r>
          </a:p>
          <a:p>
            <a:pPr marL="502920" indent="-457200">
              <a:buFont typeface="+mj-lt"/>
              <a:buAutoNum type="arabicPeriod"/>
            </a:pPr>
            <a:r>
              <a:rPr lang="en-SG" dirty="0"/>
              <a:t>distance of neighbourhood from city centre</a:t>
            </a:r>
          </a:p>
          <a:p>
            <a:pPr marL="4572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7ECB-9E6F-B341-94EC-DA31709B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5D21-598F-D04E-A3CA-FBF25EE04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/>
              <a:t>Google Maps API reverse geocoding</a:t>
            </a:r>
            <a:r>
              <a:rPr lang="en-SG" dirty="0"/>
              <a:t> to obtain centres of candidate areas and approximate addresses of these centres</a:t>
            </a:r>
          </a:p>
          <a:p>
            <a:r>
              <a:rPr lang="en-SG" b="1" dirty="0"/>
              <a:t>Foursquare API</a:t>
            </a:r>
            <a:r>
              <a:rPr lang="en-SG" dirty="0"/>
              <a:t> to derive number of coffee shops and location in every neighbourhood</a:t>
            </a:r>
          </a:p>
          <a:p>
            <a:r>
              <a:rPr lang="en-SG" b="1" dirty="0"/>
              <a:t>Google Maps Geocode API</a:t>
            </a:r>
            <a:r>
              <a:rPr lang="en-SG" dirty="0"/>
              <a:t> to acquire coordinate of Singapore centre</a:t>
            </a:r>
          </a:p>
        </p:txBody>
      </p:sp>
    </p:spTree>
    <p:extLst>
      <p:ext uri="{BB962C8B-B14F-4D97-AF65-F5344CB8AC3E}">
        <p14:creationId xmlns:p14="http://schemas.microsoft.com/office/powerpoint/2010/main" val="153051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1864-D5F5-A04E-BA83-459D4FB1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1CD0-FFD7-7C48-9C89-104120FDF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1828800"/>
            <a:ext cx="9753600" cy="952128"/>
          </a:xfrm>
        </p:spPr>
        <p:txBody>
          <a:bodyPr/>
          <a:lstStyle/>
          <a:p>
            <a:r>
              <a:rPr lang="en-US" dirty="0"/>
              <a:t>We identified 364 neighborhoods, with a radius of 300 meters, within 6km from city center.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63B0FA-C54E-E846-835E-93DD8AE98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55" y="2748781"/>
            <a:ext cx="5812289" cy="3488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54BE1-576E-AE4D-9D46-44849A44A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85" y="2772635"/>
            <a:ext cx="4278371" cy="2019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96202-F5D9-C649-85B7-308D5E0467F1}"/>
              </a:ext>
            </a:extLst>
          </p:cNvPr>
          <p:cNvSpPr txBox="1"/>
          <p:nvPr/>
        </p:nvSpPr>
        <p:spPr>
          <a:xfrm>
            <a:off x="7635896" y="4653136"/>
            <a:ext cx="4395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20263-B63B-3143-B2B3-135EBB18A961}"/>
              </a:ext>
            </a:extLst>
          </p:cNvPr>
          <p:cNvSpPr txBox="1"/>
          <p:nvPr/>
        </p:nvSpPr>
        <p:spPr>
          <a:xfrm>
            <a:off x="7635896" y="6006481"/>
            <a:ext cx="20617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/>
              <a:t>Data source: Google Map API</a:t>
            </a:r>
          </a:p>
        </p:txBody>
      </p:sp>
    </p:spTree>
    <p:extLst>
      <p:ext uri="{BB962C8B-B14F-4D97-AF65-F5344CB8AC3E}">
        <p14:creationId xmlns:p14="http://schemas.microsoft.com/office/powerpoint/2010/main" val="200484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8FE6-CBBC-BE44-A59A-BA201F21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Foursquare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FDB2C-6B60-7547-8E50-64AB902A8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By using Foursquare database, we are able to identify in the area:</a:t>
            </a:r>
          </a:p>
          <a:p>
            <a:r>
              <a:rPr lang="en-SG" dirty="0"/>
              <a:t>Total number of restaurants: 584 </a:t>
            </a:r>
          </a:p>
          <a:p>
            <a:r>
              <a:rPr lang="en-SG" dirty="0"/>
              <a:t>Total number of coffee shops: 97 </a:t>
            </a:r>
          </a:p>
          <a:p>
            <a:r>
              <a:rPr lang="en-SG" dirty="0"/>
              <a:t>Percentage of coffee shops: 16.61% </a:t>
            </a:r>
          </a:p>
          <a:p>
            <a:r>
              <a:rPr lang="en-SG" dirty="0"/>
              <a:t>Average number of restaurants in neighbourhood: 1.39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6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A0C5-70C8-0C45-9BCE-D60A2E16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existing restaurants and coffee 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7E785-422C-F342-86F5-97BA7ADD9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then identified the existing restaurants (blue) and coffee shops (red), and a heap map reveals possible areas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C90E6-92B6-F34C-A7C6-62C0ABE2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016025"/>
            <a:ext cx="4461777" cy="2933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160E0-1800-6549-A8EB-232CEC160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10" y="3016025"/>
            <a:ext cx="4392488" cy="29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8E2B-7F05-1743-9D58-236476BD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of potential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0B41-1A58-524F-AF59-56A954DC4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then generate heatmaps that clearly show the potential areas with less crowded restaurants and coffee shops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52F87-F9EA-AB4A-96AF-C3AF013AA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7" y="3154529"/>
            <a:ext cx="4896544" cy="2851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CF60-BB9C-8F42-817D-742E93859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36" y="3154529"/>
            <a:ext cx="4896544" cy="28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C50F-89E3-3A4D-A6BC-4AE92391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the potential areas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8C1ED-0B5D-BE40-B73C-E837DEDFB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4" y="3006512"/>
            <a:ext cx="4660774" cy="27267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1C9035-B516-EB48-95FD-918EF0665DED}"/>
              </a:ext>
            </a:extLst>
          </p:cNvPr>
          <p:cNvSpPr txBox="1"/>
          <p:nvPr/>
        </p:nvSpPr>
        <p:spPr>
          <a:xfrm>
            <a:off x="1217615" y="1844824"/>
            <a:ext cx="1013338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 cluster analysis revealed the top neighborhoods with less competitors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BFF475-0D9E-EE40-9100-2FDAA2517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084224"/>
            <a:ext cx="5127104" cy="2571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AACC0C-93FD-6C4E-A62B-90DD4801721F}"/>
              </a:ext>
            </a:extLst>
          </p:cNvPr>
          <p:cNvSpPr/>
          <p:nvPr/>
        </p:nvSpPr>
        <p:spPr>
          <a:xfrm>
            <a:off x="6022404" y="3721961"/>
            <a:ext cx="5055096" cy="1440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7D8656-3BBA-BB40-90B7-27638CD08F25}"/>
              </a:ext>
            </a:extLst>
          </p:cNvPr>
          <p:cNvSpPr/>
          <p:nvPr/>
        </p:nvSpPr>
        <p:spPr>
          <a:xfrm>
            <a:off x="6022404" y="4009993"/>
            <a:ext cx="5055096" cy="1440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166B8C-2095-5A4B-8CD8-6DB4F775F2D1}"/>
              </a:ext>
            </a:extLst>
          </p:cNvPr>
          <p:cNvSpPr/>
          <p:nvPr/>
        </p:nvSpPr>
        <p:spPr>
          <a:xfrm>
            <a:off x="6022404" y="4946097"/>
            <a:ext cx="5055096" cy="1440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7841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North America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303200_TF02804879.potx" id="{B37F00BA-6D52-4332-A305-94B71E37B938}" vid="{E8E93300-6F16-4A6A-A218-011C8CB0EE45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Continental North America 16x9</Template>
  <TotalTime>36</TotalTime>
  <Words>347</Words>
  <Application>Microsoft Macintosh PowerPoint</Application>
  <PresentationFormat>Custom</PresentationFormat>
  <Paragraphs>50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Continental North America 16x9</vt:lpstr>
      <vt:lpstr>Find the best location to open new coffee shop in Singapore </vt:lpstr>
      <vt:lpstr>The business Problem</vt:lpstr>
      <vt:lpstr>Our approach</vt:lpstr>
      <vt:lpstr>Data source</vt:lpstr>
      <vt:lpstr>Neighborhood candidates</vt:lpstr>
      <vt:lpstr>Foursquare query</vt:lpstr>
      <vt:lpstr>The existing restaurants and coffee shops</vt:lpstr>
      <vt:lpstr>Heat map of potential areas</vt:lpstr>
      <vt:lpstr>Cluster the potential areas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the best location to open new coffee shop in Singapore </dc:title>
  <dc:creator>SCI</dc:creator>
  <cp:lastModifiedBy>SCI</cp:lastModifiedBy>
  <cp:revision>7</cp:revision>
  <dcterms:created xsi:type="dcterms:W3CDTF">2019-11-05T00:02:58Z</dcterms:created>
  <dcterms:modified xsi:type="dcterms:W3CDTF">2019-11-05T00:39:52Z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